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undefined" ContentType="hyperlink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7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ype="http://schemas.openxmlformats.org/officeDocument/2006/relationships/presProps" Target="presProps.xml"/>  <Relationship Id="rId24" Type="http://schemas.openxmlformats.org/officeDocument/2006/relationships/viewProps" Target="viewProps.xml"/>  <Relationship Id="rId25" Type="http://schemas.openxmlformats.org/officeDocument/2006/relationships/theme" Target="theme/theme1.xml"/>  <Relationship Id="rId26" Type="http://schemas.openxmlformats.org/officeDocument/2006/relationships/tableStyles" Target="tableStyles.xml"/>  <Relationship Id="rId27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media/image14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media/image16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7" Target="https://youtu.be/oTcgazQXYUA" TargetMode="External" Type="http://schemas.openxmlformats.org/officeDocument/2006/relationships/hyperlink"/><Relationship Id="rId18" Target="../slideLayouts/slideLayout1.xml" Type="http://schemas.openxmlformats.org/officeDocument/2006/relationships/slideLayout"/><Relationship Id="rId19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8" Target="https://youtu.be/ijzCfdyYzhg" TargetMode="External" Type="http://schemas.openxmlformats.org/officeDocument/2006/relationships/hyperlink"/><Relationship Id="rId19" Target="../slideLayouts/slideLayout1.xml" Type="http://schemas.openxmlformats.org/officeDocument/2006/relationships/slideLayout"/><Relationship Id="rId20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6.png" Type="http://schemas.openxmlformats.org/officeDocument/2006/relationships/image"/><Relationship Id="rId2" Target="../media/image7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media/image9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31248" b="31248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1916725"/>
            <a:ext cx="8233256" cy="24764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9752"/>
              </a:lnSpc>
              <a:buNone/>
            </a:pPr>
            <a:r>
              <a:rPr lang="en-US" b="1" sz="8707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Capstone</a:t>
            </a:r>
            <a:br>
              <a:rPr lang="en-US" b="1" sz="8707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8707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4459859"/>
            <a:ext cx="8233256" cy="33120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609"/>
              </a:lnSpc>
              <a:spcBef>
                <a:spcPts val="515"/>
              </a:spcBef>
              <a:buNone/>
            </a:pPr>
            <a:r>
              <a:rPr lang="en-US" sz="207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SYNTAX SINNERS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809047" cy="6856286"/>
          </a:xfrm>
          <a:prstGeom prst="rect">
            <a:avLst/>
          </a:prstGeom>
          <a:solidFill>
            <a:srgbClr val="efb346"/>
          </a:solidFill>
        </p:spPr>
      </p:sp>
      <p:sp>
        <p:nvSpPr>
          <p:cNvPr id="3" name="Object 2"/>
          <p:cNvSpPr/>
          <p:nvPr/>
        </p:nvSpPr>
        <p:spPr>
          <a:xfrm>
            <a:off x="476131" y="3198707"/>
            <a:ext cx="3142464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12"/>
              </a:lnSpc>
              <a:buNone/>
            </a:pPr>
            <a:r>
              <a:rPr lang="en-US" sz="3225" u="sng" dirty="0" smtClean="0">
                <a:solidFill>
                  <a:srgbClr val="3535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47" y="0"/>
            <a:ext cx="8389427" cy="6865808"/>
          </a:xfrm>
          <a:prstGeom prst="rect">
            <a:avLst/>
          </a:prstGeom>
          <a:solidFill>
            <a:srgbClr val="efb346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-26070" r="-26070" t="5816" b="0"/>
          <a:stretch/>
        </p:blipFill>
        <p:spPr>
          <a:xfrm>
            <a:off x="3809047" y="0"/>
            <a:ext cx="8389427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809047" cy="6856286"/>
          </a:xfrm>
          <a:prstGeom prst="rect">
            <a:avLst/>
          </a:prstGeom>
          <a:solidFill>
            <a:srgbClr val="efb346"/>
          </a:solidFill>
        </p:spPr>
      </p:sp>
      <p:sp>
        <p:nvSpPr>
          <p:cNvPr id="3" name="Object 2"/>
          <p:cNvSpPr/>
          <p:nvPr/>
        </p:nvSpPr>
        <p:spPr>
          <a:xfrm>
            <a:off x="476131" y="3198707"/>
            <a:ext cx="3142464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12"/>
              </a:lnSpc>
              <a:buNone/>
            </a:pPr>
            <a:r>
              <a:rPr lang="en-US" sz="3225" u="sng" dirty="0" smtClean="0">
                <a:solidFill>
                  <a:srgbClr val="3535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47" y="0"/>
            <a:ext cx="8389427" cy="6865808"/>
          </a:xfrm>
          <a:prstGeom prst="rect">
            <a:avLst/>
          </a:prstGeom>
          <a:solidFill>
            <a:srgbClr val="ebeff2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0" r="0" t="4249" b="4249"/>
          <a:stretch/>
        </p:blipFill>
        <p:spPr>
          <a:xfrm>
            <a:off x="3809047" y="0"/>
            <a:ext cx="8389427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Brief About Version-2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511319"/>
            <a:ext cx="8484653" cy="489065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204"/>
              </a:lnSpc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version uses array of class data structures.</a:t>
            </a:r>
          </a:p>
          <a:p>
            <a:pPr algn="l" marL="242900" indent="-242900">
              <a:lnSpc>
                <a:spcPts val="2204"/>
              </a:lnSpc>
              <a:spcBef>
                <a:spcPts val="2017"/>
              </a:spcBef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processing time per person is alloted randomly to each gate.</a:t>
            </a:r>
          </a:p>
          <a:p>
            <a:pPr algn="l" marL="242900" indent="-242900">
              <a:lnSpc>
                <a:spcPts val="2204"/>
              </a:lnSpc>
              <a:spcBef>
                <a:spcPts val="2017"/>
              </a:spcBef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per the question random assignment of the first half of the people is done. That is done randomly by the person handlling the manager.</a:t>
            </a:r>
          </a:p>
          <a:p>
            <a:pPr algn="l" marL="242900" indent="-242900">
              <a:lnSpc>
                <a:spcPts val="2204"/>
              </a:lnSpc>
              <a:spcBef>
                <a:spcPts val="2017"/>
              </a:spcBef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Queue manager  will suggest people at the end of queue if:</a:t>
            </a:r>
          </a:p>
          <a:p>
            <a:pPr algn="l" lvl="1" marL="485800" indent="-242900">
              <a:lnSpc>
                <a:spcPts val="1738"/>
              </a:lnSpc>
              <a:spcBef>
                <a:spcPts val="412"/>
              </a:spcBef>
              <a:buSzPct val="100000"/>
              <a:buFont typeface="+mj-lt"/>
              <a:buAutoNum type="arabicPeriod"/>
            </a:pPr>
            <a:r>
              <a:rPr lang="en-US" sz="1242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Queue they are in is not the shortest.</a:t>
            </a:r>
          </a:p>
          <a:p>
            <a:pPr algn="l" lvl="1" marL="485800" indent="-242900">
              <a:lnSpc>
                <a:spcPts val="1738"/>
              </a:lnSpc>
              <a:spcBef>
                <a:spcPts val="471"/>
              </a:spcBef>
              <a:buSzPct val="100000"/>
              <a:buFont typeface="+mj-lt"/>
              <a:buAutoNum type="arabicPeriod"/>
            </a:pPr>
            <a:r>
              <a:rPr lang="en-US" sz="1242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difference between the queue in which switching is to be done and the shortest queue is significant.</a:t>
            </a:r>
          </a:p>
          <a:p>
            <a:pPr algn="l" lvl="1" marL="485800" indent="-242900">
              <a:lnSpc>
                <a:spcPts val="1738"/>
              </a:lnSpc>
              <a:spcBef>
                <a:spcPts val="471"/>
              </a:spcBef>
              <a:buSzPct val="100000"/>
              <a:buFont typeface="+mj-lt"/>
              <a:buAutoNum type="arabicPeriod"/>
            </a:pPr>
            <a:r>
              <a:rPr lang="en-US" sz="1242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are 5 or fewer people more than the suggested number willing to switch.</a:t>
            </a:r>
          </a:p>
          <a:p>
            <a:pPr algn="l" marL="242900" indent="-242900">
              <a:lnSpc>
                <a:spcPts val="2204"/>
              </a:lnSpc>
              <a:spcBef>
                <a:spcPts val="2076"/>
              </a:spcBef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switching, they are transffered to the shortest Queue.</a:t>
            </a:r>
          </a:p>
          <a:p>
            <a:pPr algn="l" marL="242900" indent="-242900">
              <a:lnSpc>
                <a:spcPts val="2204"/>
              </a:lnSpc>
              <a:spcBef>
                <a:spcPts val="2017"/>
              </a:spcBef>
              <a:buSzPct val="100000"/>
              <a:buChar char="•"/>
            </a:pPr>
            <a:r>
              <a:rPr lang="en-US" sz="175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executes till the total processing times of the gate are not nearly same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Assumptions of Version-2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676080"/>
            <a:ext cx="8484653" cy="45599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449"/>
              </a:lnSpc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assumes a person manages the software, expecting valid inputs.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Switching gates is based on majority agreement without individual consent.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Consent is assumed to be communicated to the handler.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ignores people already present at gates reducing as they enter.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Switching suggestions continue until all people are in gates with no significant time difference.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Maximum capacity is set at 10,000, adjustable if needed.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3809047" cy="6856286"/>
          </a:xfrm>
          <a:prstGeom prst="rect">
            <a:avLst/>
          </a:prstGeom>
          <a:solidFill>
            <a:srgbClr val="efb346"/>
          </a:solidFill>
        </p:spPr>
      </p:sp>
      <p:sp>
        <p:nvSpPr>
          <p:cNvPr id="3" name="Object 2"/>
          <p:cNvSpPr/>
          <p:nvPr/>
        </p:nvSpPr>
        <p:spPr>
          <a:xfrm>
            <a:off x="476131" y="3198707"/>
            <a:ext cx="3142464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12"/>
              </a:lnSpc>
              <a:buNone/>
            </a:pPr>
            <a:r>
              <a:rPr lang="en-US" sz="3225" u="sng" dirty="0" smtClean="0">
                <a:solidFill>
                  <a:srgbClr val="3535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VERSION-2 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47" y="0"/>
            <a:ext cx="8389427" cy="6865808"/>
          </a:xfrm>
          <a:prstGeom prst="rect">
            <a:avLst/>
          </a:prstGeom>
          <a:solidFill>
            <a:srgbClr val="efb346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1771" r="1771" t="-2627" b="-2627"/>
          <a:stretch/>
        </p:blipFill>
        <p:spPr>
          <a:xfrm>
            <a:off x="3809047" y="0"/>
            <a:ext cx="8389427" cy="6865808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37379" y="2669311"/>
            <a:ext cx="714196" cy="790377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020450" y="3847832"/>
            <a:ext cx="4148053" cy="33061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04"/>
              </a:lnSpc>
              <a:buNone/>
            </a:pPr>
            <a:r>
              <a:rPr lang="en-US" sz="186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SECTION-3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020450" y="4202351"/>
            <a:ext cx="4148053" cy="38001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94"/>
              </a:lnSpc>
              <a:spcBef>
                <a:spcPts val="185"/>
              </a:spcBef>
              <a:buNone/>
            </a:pPr>
            <a:r>
              <a:rPr lang="en-US" sz="2376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and Space Analysis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Version-1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512013"/>
            <a:ext cx="8484653" cy="488440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b="1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Constant Time Complexity (O(1))</a:t>
            </a:r>
            <a:r>
              <a:rPr lang="en-US" sz="1728" dirty="0" smtClean="0">
                <a:solidFill>
                  <a:srgbClr val="ecece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</a:p>
          <a:p>
            <a:pPr algn="l" lvl="1" marL="485800" indent="-242900">
              <a:lnSpc>
                <a:spcPts val="1546"/>
              </a:lnSpc>
              <a:spcBef>
                <a:spcPts val="317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getRandomNumber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updateTotalTime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timerIncrement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switchGate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checkPassword</a:t>
            </a:r>
          </a:p>
          <a:p>
            <a:pPr algn="l" marL="242900" indent="-242900">
              <a:lnSpc>
                <a:spcPts val="2177"/>
              </a:lnSpc>
              <a:spcBef>
                <a:spcPts val="2093"/>
              </a:spcBef>
              <a:buSzPct val="100000"/>
              <a:buFont typeface="+mj-lt"/>
              <a:buAutoNum type="arabicPeriod"/>
            </a:pPr>
            <a:r>
              <a:rPr lang="en-US" b="1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Time Complexity (O(N))</a:t>
            </a:r>
            <a:r>
              <a:rPr lang="en-US" sz="1728" dirty="0" smtClean="0">
                <a:solidFill>
                  <a:srgbClr val="ecece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</a:p>
          <a:p>
            <a:pPr algn="l" lvl="1" marL="485800" indent="-242900">
              <a:lnSpc>
                <a:spcPts val="1546"/>
              </a:lnSpc>
              <a:spcBef>
                <a:spcPts val="317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randomAssign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allocateTimedecrement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timerDecrement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allZero,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getMinIndex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getMaxIndex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displayLeastTime</a:t>
            </a:r>
          </a:p>
          <a:p>
            <a:pPr algn="l" marL="242900" indent="-242900">
              <a:lnSpc>
                <a:spcPts val="2177"/>
              </a:lnSpc>
              <a:spcBef>
                <a:spcPts val="2093"/>
              </a:spcBef>
              <a:buSzPct val="100000"/>
              <a:buFont typeface="+mj-lt"/>
              <a:buAutoNum type="arabicPeriod"/>
            </a:pPr>
            <a:r>
              <a:rPr lang="en-US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 TIME COMPLEXITY : O(N)</a:t>
            </a:r>
          </a:p>
          <a:p>
            <a:pPr algn="l" marL="242900" indent="-242900">
              <a:lnSpc>
                <a:spcPts val="2177"/>
              </a:lnSpc>
              <a:spcBef>
                <a:spcPts val="1992"/>
              </a:spcBef>
              <a:buSzPct val="100000"/>
              <a:buFont typeface="+mj-lt"/>
              <a:buAutoNum type="arabicPeriod"/>
            </a:pPr>
            <a:r>
              <a:rPr lang="en-US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AUXILLARY SPACE COMPLEXITY : O(1)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750079"/>
            <a:ext cx="8484653" cy="44174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b="1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Constant Time Complexity (O(1))</a:t>
            </a:r>
            <a:r>
              <a:rPr lang="en-US" sz="1728" dirty="0" smtClean="0">
                <a:solidFill>
                  <a:srgbClr val="ecece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</a:p>
          <a:p>
            <a:pPr algn="l" lvl="1" marL="485800" indent="-242900">
              <a:lnSpc>
                <a:spcPts val="1546"/>
              </a:lnSpc>
              <a:spcBef>
                <a:spcPts val="317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getRandomNumber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EntryTimeCalc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switching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</a:t>
            </a:r>
          </a:p>
          <a:p>
            <a:pPr algn="l" marL="242900" indent="-242900">
              <a:lnSpc>
                <a:spcPts val="2177"/>
              </a:lnSpc>
              <a:spcBef>
                <a:spcPts val="2093"/>
              </a:spcBef>
              <a:buSzPct val="100000"/>
              <a:buFont typeface="+mj-lt"/>
              <a:buAutoNum type="arabicPeriod"/>
            </a:pPr>
            <a:r>
              <a:rPr lang="en-US" b="1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Time Complexity (O(N))</a:t>
            </a:r>
            <a:r>
              <a:rPr lang="en-US" sz="1728" dirty="0" smtClean="0">
                <a:solidFill>
                  <a:srgbClr val="ecece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</a:p>
          <a:p>
            <a:pPr algn="l" lvl="1" marL="485800" indent="-242900">
              <a:lnSpc>
                <a:spcPts val="1546"/>
              </a:lnSpc>
              <a:spcBef>
                <a:spcPts val="317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Random_Assign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getMinIndex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getMaxIndex</a:t>
            </a:r>
          </a:p>
          <a:p>
            <a:pPr algn="l" lvl="1" marL="485800" indent="-242900">
              <a:lnSpc>
                <a:spcPts val="1546"/>
              </a:lnSpc>
              <a:spcBef>
                <a:spcPts val="419"/>
              </a:spcBef>
              <a:buSzPct val="100000"/>
              <a:buChar char="•"/>
            </a:pPr>
            <a:r>
              <a:rPr lang="en-US" sz="1104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suggestSwitch</a:t>
            </a:r>
          </a:p>
          <a:p>
            <a:pPr algn="l" marL="242900" indent="-242900">
              <a:lnSpc>
                <a:spcPts val="2177"/>
              </a:lnSpc>
              <a:spcBef>
                <a:spcPts val="2093"/>
              </a:spcBef>
              <a:buSzPct val="100000"/>
              <a:buFont typeface="+mj-lt"/>
              <a:buAutoNum type="arabicPeriod"/>
            </a:pPr>
            <a:r>
              <a:rPr lang="en-US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EntryManager can have time complexity O(N*M) in worst case.</a:t>
            </a:r>
          </a:p>
          <a:p>
            <a:pPr algn="l" marL="242900" indent="-242900">
              <a:lnSpc>
                <a:spcPts val="2177"/>
              </a:lnSpc>
              <a:spcBef>
                <a:spcPts val="1992"/>
              </a:spcBef>
              <a:buSzPct val="100000"/>
              <a:buFont typeface="+mj-lt"/>
              <a:buAutoNum type="arabicPeriod"/>
            </a:pPr>
            <a:r>
              <a:rPr lang="en-US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 TIME COMPLEXITY : O(N*M)</a:t>
            </a:r>
          </a:p>
          <a:p>
            <a:pPr algn="l" marL="242900" indent="-242900">
              <a:lnSpc>
                <a:spcPts val="2177"/>
              </a:lnSpc>
              <a:spcBef>
                <a:spcPts val="1992"/>
              </a:spcBef>
              <a:buSzPct val="100000"/>
              <a:buFont typeface="+mj-lt"/>
              <a:buAutoNum type="arabicPeriod"/>
            </a:pPr>
            <a:r>
              <a:rPr lang="en-US" sz="172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AUXILLARY SPACE COMPLEXITY : O(1)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25784" y="2578548"/>
            <a:ext cx="942739" cy="94273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366472" y="3824026"/>
            <a:ext cx="1456008" cy="33061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04"/>
              </a:lnSpc>
              <a:buNone/>
            </a:pPr>
            <a:r>
              <a:rPr lang="en-US" sz="186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SECTION-4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66472" y="4161285"/>
            <a:ext cx="1456008" cy="4606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29"/>
              </a:lnSpc>
              <a:spcBef>
                <a:spcPts val="52"/>
              </a:spcBef>
              <a:buNone/>
            </a:pPr>
            <a:r>
              <a:rPr lang="en-US" sz="288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3317" y="775201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VERSION-1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71357" y="1899961"/>
            <a:ext cx="11998500" cy="2879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buNone/>
            </a:pPr>
            <a:r>
              <a:rPr lang="en-US" sz="1800" u="sng" dirty="0" smtClean="0">
                <a:solidFill>
                  <a:srgbClr val="11a9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7" invalidUrl="" action="" tgtFrame="" tooltip="" history="1" highlightClick="0" endSnd="0"/>
              </a:rPr>
              <a:t>https://youtu.be/oTcgazQXYUA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83706"/>
            <a:ext cx="12188952" cy="2666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1010"/>
              </a:spcBef>
              <a:buNone/>
            </a:pPr>
            <a:r>
              <a:rPr lang="en-US" sz="150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crew that made the problem a reality.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12746" r="7652" t="127" b="40172"/>
          <a:stretch/>
        </p:blipFill>
        <p:spPr>
          <a:xfrm>
            <a:off x="511841" y="2359467"/>
            <a:ext cx="2380655" cy="238065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53527" y="4881275"/>
            <a:ext cx="2697282" cy="2303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Jeet Daiya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53527" y="5199786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81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202301017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53527" y="5481894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14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NaughtyCoder1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2"/>
          <a:srcRect l="1997" r="1997" t="225" b="225"/>
          <a:stretch/>
        </p:blipFill>
        <p:spPr>
          <a:xfrm>
            <a:off x="3440046" y="2359467"/>
            <a:ext cx="2380655" cy="238065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281732" y="4881275"/>
            <a:ext cx="2697282" cy="2303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Raj Makavanna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281732" y="5199786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81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20231183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281732" y="5481894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14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NaughtyCoder2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3"/>
          <a:srcRect l="1870" r="1870" t="0" b="0"/>
          <a:stretch/>
        </p:blipFill>
        <p:spPr>
          <a:xfrm>
            <a:off x="6368251" y="2359467"/>
            <a:ext cx="2380655" cy="2380655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209938" y="4881275"/>
            <a:ext cx="2697282" cy="2303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Dhruv Gohil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209938" y="5199786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81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202301110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09938" y="5481894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14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NaughtyCoder3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4"/>
          <a:srcRect l="-1688" r="-1688" t="11234" b="11234"/>
          <a:stretch/>
        </p:blipFill>
        <p:spPr>
          <a:xfrm>
            <a:off x="9296457" y="2359467"/>
            <a:ext cx="2380655" cy="238065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38143" y="4881275"/>
            <a:ext cx="2697282" cy="2303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Neel Shah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138143" y="5199786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81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202301093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9138143" y="5481894"/>
            <a:ext cx="2697282" cy="20255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596"/>
              </a:lnSpc>
              <a:spcBef>
                <a:spcPts val="614"/>
              </a:spcBef>
              <a:buNone/>
            </a:pPr>
            <a:r>
              <a:rPr lang="en-US" sz="114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NaughtyCoder4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33317" y="775201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VERSION-2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899961"/>
            <a:ext cx="11998500" cy="2879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68"/>
              </a:lnSpc>
              <a:buNone/>
            </a:pPr>
            <a:r>
              <a:rPr lang="en-US" sz="1800" u="sng" dirty="0" smtClean="0">
                <a:solidFill>
                  <a:srgbClr val="11a9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8" invalidUrl="" action="" tgtFrame="" tooltip="" history="1" highlightClick="0" endSnd="0"/>
              </a:rPr>
              <a:t>https://youtu.be/ijzCfdyYzhg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fb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31236" b="31236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2688850"/>
            <a:ext cx="12188952" cy="6448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5079"/>
              </a:lnSpc>
              <a:buNone/>
            </a:pPr>
            <a:r>
              <a:rPr lang="en-US" sz="4838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YOU!!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689889" y="3505713"/>
            <a:ext cx="2809175" cy="0"/>
          </a:xfrm>
          <a:prstGeom prst="line">
            <a:avLst/>
          </a:prstGeom>
          <a:noFill/>
          <a:ln w="12700">
            <a:solidFill>
              <a:srgbClr val="ffffff">
                <a:alpha val="20000"/>
              </a:srgbClr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0" y="3834342"/>
            <a:ext cx="12188952" cy="2879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spcBef>
                <a:spcPts val="1729"/>
              </a:spcBef>
              <a:buNone/>
            </a:pPr>
            <a:r>
              <a:rPr lang="en-US" sz="180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 Thanks to Sourish Dasgupta Sir.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61810" y="1744821"/>
            <a:ext cx="11617595" cy="16854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discusses the algorithm and analysis of the P3 assigned to us.</a:t>
            </a:r>
          </a:p>
          <a:p>
            <a:pPr algn="l" marL="242900" indent="-242900">
              <a:lnSpc>
                <a:spcPts val="2722"/>
              </a:lnSpc>
              <a:spcBef>
                <a:spcPts val="2343"/>
              </a:spcBef>
              <a:buSzPct val="100000"/>
              <a:buChar char="•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this Presentation, we have discussed two versions of the problem we implemented with some different features and conditions or assumptions.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030500"/>
            <a:ext cx="8484653" cy="38299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Font typeface="+mj-lt"/>
              <a:buAutoNum type="arabicPeriod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</a:p>
          <a:p>
            <a:pPr algn="l" lvl="1">
              <a:lnSpc>
                <a:spcPts val="1932"/>
              </a:lnSpc>
              <a:spcBef>
                <a:spcPts val="396"/>
              </a:spcBef>
              <a:buNone/>
            </a:pPr>
            <a:r>
              <a:rPr lang="en-US" sz="138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section contains problem statement.</a:t>
            </a:r>
          </a:p>
          <a:p>
            <a:pPr algn="l" marL="242900" indent="-242900">
              <a:lnSpc>
                <a:spcPts val="2722"/>
              </a:lnSpc>
              <a:spcBef>
                <a:spcPts val="2617"/>
              </a:spcBef>
              <a:buSzPct val="100000"/>
              <a:buFont typeface="+mj-lt"/>
              <a:buAutoNum type="arabicPeriod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</a:p>
          <a:p>
            <a:pPr algn="l" lvl="1">
              <a:lnSpc>
                <a:spcPts val="1932"/>
              </a:lnSpc>
              <a:spcBef>
                <a:spcPts val="396"/>
              </a:spcBef>
              <a:buNone/>
            </a:pPr>
            <a:r>
              <a:rPr lang="en-US" sz="138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sections gives a brief about both versions, followed by the diagram of Algorithm.</a:t>
            </a:r>
          </a:p>
          <a:p>
            <a:pPr algn="l" marL="242900" indent="-242900">
              <a:lnSpc>
                <a:spcPts val="2722"/>
              </a:lnSpc>
              <a:spcBef>
                <a:spcPts val="2617"/>
              </a:spcBef>
              <a:buSzPct val="100000"/>
              <a:buFont typeface="+mj-lt"/>
              <a:buAutoNum type="arabicPeriod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and Space Analysis</a:t>
            </a:r>
          </a:p>
          <a:p>
            <a:pPr algn="l" lvl="1">
              <a:lnSpc>
                <a:spcPts val="1932"/>
              </a:lnSpc>
              <a:spcBef>
                <a:spcPts val="396"/>
              </a:spcBef>
              <a:buNone/>
            </a:pPr>
            <a:r>
              <a:rPr lang="en-US" sz="138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and Space Analysis of both versions are discussed here.</a:t>
            </a:r>
          </a:p>
          <a:p>
            <a:pPr algn="l" marL="242900" indent="-242900">
              <a:lnSpc>
                <a:spcPts val="2722"/>
              </a:lnSpc>
              <a:spcBef>
                <a:spcPts val="2617"/>
              </a:spcBef>
              <a:buSzPct val="100000"/>
              <a:buFont typeface="+mj-lt"/>
              <a:buAutoNum type="arabicPeriod"/>
            </a:pPr>
            <a:r>
              <a:rPr lang="en-US" sz="216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</a:t>
            </a:r>
          </a:p>
          <a:p>
            <a:pPr algn="l" lvl="1">
              <a:lnSpc>
                <a:spcPts val="1932"/>
              </a:lnSpc>
              <a:spcBef>
                <a:spcPts val="396"/>
              </a:spcBef>
              <a:buNone/>
            </a:pPr>
            <a:r>
              <a:rPr lang="en-US" sz="138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with voiceover of code running is shown here.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8504" y="2528555"/>
            <a:ext cx="685629" cy="56183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858440" y="3595483"/>
            <a:ext cx="2472072" cy="33061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04"/>
              </a:lnSpc>
              <a:buNone/>
            </a:pPr>
            <a:r>
              <a:rPr lang="en-US" sz="186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SECTION-1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858440" y="3932742"/>
            <a:ext cx="2472072" cy="92131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29"/>
              </a:lnSpc>
              <a:spcBef>
                <a:spcPts val="52"/>
              </a:spcBef>
              <a:buNone/>
            </a:pPr>
            <a:r>
              <a:rPr lang="en-US" sz="288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 [P3]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48096"/>
            <a:ext cx="12188952" cy="41324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255"/>
              </a:lnSpc>
              <a:spcBef>
                <a:spcPts val="735"/>
              </a:spcBef>
              <a:buNone/>
            </a:pPr>
            <a:r>
              <a:rPr lang="en-US" sz="2325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Entry Queue Manager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1816539"/>
            <a:ext cx="8484653" cy="30639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1"/>
              </a:lnSpc>
              <a:buNone/>
            </a:pPr>
            <a:r>
              <a:rPr lang="en-US" sz="1596" dirty="0" smtClean="0">
                <a:solidFill>
                  <a:srgbClr val="b4cdd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need to build an entry queue manager for a stadium. There are N entry gates. As people keep coming in, they can line up in any of the queues or switch queues anytime if they think that will get them a quicker entry. The entry queue manager helps them in making that decision by suggesting:(i) the waiting time for the last person in the queue to enter through any gate (assume that it takes p mins for a single attendee to enter any gate), (ii) the particular queue number(s) where one should be switching. The queue manager must be designed to minimize the time it takes for M people to enter the stadium. Each gate has an initial random 2assignment of M/2 people (a gate may not have anyone assigned).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5273547"/>
            <a:ext cx="8484653" cy="1021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11"/>
              </a:lnSpc>
              <a:spcBef>
                <a:spcPts val="3034"/>
              </a:spcBef>
              <a:buNone/>
            </a:pPr>
            <a:r>
              <a:rPr lang="en-US" sz="1596" dirty="0" smtClean="0">
                <a:solidFill>
                  <a:srgbClr val="dac3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“Initial random assignment of M/2 people”: Half of the total number of attendees (i.e., the capacity of the stadium) are already assigned to each of the gates randomly (may not be equally distributed).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59257" y="2690136"/>
            <a:ext cx="866558" cy="72371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052225" y="3824026"/>
            <a:ext cx="2084501" cy="33061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04"/>
              </a:lnSpc>
              <a:buNone/>
            </a:pPr>
            <a:r>
              <a:rPr lang="en-US" sz="1860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SECTION-2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052225" y="4161285"/>
            <a:ext cx="2084501" cy="4606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29"/>
              </a:lnSpc>
              <a:spcBef>
                <a:spcPts val="52"/>
              </a:spcBef>
              <a:buNone/>
            </a:pPr>
            <a:r>
              <a:rPr lang="en-US" sz="2880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Brief About Version-1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1495547"/>
            <a:ext cx="8484653" cy="49190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082"/>
              </a:lnSpc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version uses array of structures.</a:t>
            </a:r>
          </a:p>
          <a:p>
            <a:pPr algn="l" marL="242900" indent="-242900">
              <a:lnSpc>
                <a:spcPts val="2082"/>
              </a:lnSpc>
              <a:spcBef>
                <a:spcPts val="1905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processing time per person is alloted randomly to each gate.</a:t>
            </a:r>
          </a:p>
          <a:p>
            <a:pPr algn="l" marL="242900" indent="-242900">
              <a:lnSpc>
                <a:spcPts val="2082"/>
              </a:lnSpc>
              <a:spcBef>
                <a:spcPts val="1905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per the question random assignment of the first half of the people is done. That is done randomly by the person handlling the manager.</a:t>
            </a:r>
          </a:p>
          <a:p>
            <a:pPr algn="l" marL="242900" indent="-242900">
              <a:lnSpc>
                <a:spcPts val="2082"/>
              </a:lnSpc>
              <a:spcBef>
                <a:spcPts val="1905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 and decreament happen concurrently with the time passing.</a:t>
            </a:r>
          </a:p>
          <a:p>
            <a:pPr algn="l" marL="242900" indent="-242900">
              <a:lnSpc>
                <a:spcPts val="2082"/>
              </a:lnSpc>
              <a:spcBef>
                <a:spcPts val="1905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which, based on general consensus at the queue, the switching is done.</a:t>
            </a:r>
          </a:p>
          <a:p>
            <a:pPr algn="l" lvl="1">
              <a:lnSpc>
                <a:spcPts val="1642"/>
              </a:lnSpc>
              <a:spcBef>
                <a:spcPts val="389"/>
              </a:spcBef>
              <a:buNone/>
            </a:pPr>
            <a:r>
              <a:rPr lang="en-US" sz="1173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the majority agrees to switch based on the criteria in the switching algorithm, switching occurs.</a:t>
            </a:r>
          </a:p>
          <a:p>
            <a:pPr algn="l" marL="242900" indent="-242900">
              <a:lnSpc>
                <a:spcPts val="2082"/>
              </a:lnSpc>
              <a:spcBef>
                <a:spcPts val="1960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switching function used in the code has different sets of conditions depending on which switching is done by the code itself.</a:t>
            </a:r>
          </a:p>
          <a:p>
            <a:pPr algn="l" lvl="1">
              <a:lnSpc>
                <a:spcPts val="1642"/>
              </a:lnSpc>
              <a:spcBef>
                <a:spcPts val="389"/>
              </a:spcBef>
              <a:buNone/>
            </a:pPr>
            <a:r>
              <a:rPr lang="en-US" sz="1173" dirty="0" smtClean="0">
                <a:solidFill>
                  <a:srgbClr val="f1f1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is updated after each increment and decrement.</a:t>
            </a:r>
          </a:p>
          <a:p>
            <a:pPr algn="l" marL="242900" indent="-242900">
              <a:lnSpc>
                <a:spcPts val="2082"/>
              </a:lnSpc>
              <a:spcBef>
                <a:spcPts val="1960"/>
              </a:spcBef>
              <a:buSzPct val="100000"/>
              <a:buChar char="•"/>
            </a:pPr>
            <a:r>
              <a:rPr lang="en-US" sz="1652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continues running until all gates are empty.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748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4296"/>
            <a:ext cx="12188952" cy="4585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12"/>
              </a:lnSpc>
              <a:buNone/>
            </a:pPr>
            <a:r>
              <a:rPr lang="en-US" sz="3225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Assumptions of Version-1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133166"/>
            <a:ext cx="8484653" cy="36479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449"/>
              </a:lnSpc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assumes a person manages the software.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Majority consensus, not individual consent, drives gate switching to mimic real-time decisions.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 time per person varies randomly within a range for realism.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People enter gates randomly over time and at random gates.</a:t>
            </a:r>
          </a:p>
          <a:p>
            <a:pPr algn="l" marL="242900" indent="-242900">
              <a:lnSpc>
                <a:spcPts val="2449"/>
              </a:lnSpc>
              <a:spcBef>
                <a:spcPts val="2241"/>
              </a:spcBef>
              <a:buSzPct val="100000"/>
              <a:buChar char="•"/>
            </a:pPr>
            <a:r>
              <a:rPr lang="en-US" sz="1944" dirty="0" smtClean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Delays simulate server refresh/lag in displaying updates.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by SyntaxSinners</dc:title>
  <dc:subject>Capstone Project by SyntaxSinners</dc:subject>
  <dc:creator>2023 01017</dc:creator>
  <cp:lastModifiedBy>2023 01017</cp:lastModifiedBy>
  <cp:revision>1</cp:revision>
  <dcterms:created xsi:type="dcterms:W3CDTF">2024-05-03T19:36:18.454Z</dcterms:created>
  <dcterms:modified xsi:type="dcterms:W3CDTF">2024-05-03T19:36:18.454Z</dcterms:modified>
</cp:coreProperties>
</file>